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16"/>
  </p:notesMasterIdLst>
  <p:sldIdLst>
    <p:sldId id="256" r:id="rId2"/>
    <p:sldId id="261" r:id="rId3"/>
    <p:sldId id="286" r:id="rId4"/>
    <p:sldId id="285" r:id="rId5"/>
    <p:sldId id="284" r:id="rId6"/>
    <p:sldId id="283" r:id="rId7"/>
    <p:sldId id="282" r:id="rId8"/>
    <p:sldId id="281" r:id="rId9"/>
    <p:sldId id="280" r:id="rId10"/>
    <p:sldId id="279" r:id="rId11"/>
    <p:sldId id="278" r:id="rId12"/>
    <p:sldId id="277" r:id="rId13"/>
    <p:sldId id="276" r:id="rId14"/>
    <p:sldId id="262" r:id="rId15"/>
  </p:sldIdLst>
  <p:sldSz cx="12192000" cy="6858000"/>
  <p:notesSz cx="6858000" cy="9144000"/>
  <p:embeddedFontLst>
    <p:embeddedFont>
      <p:font typeface="Clash Display" panose="020B0604020202020204" charset="0"/>
      <p:regular r:id="rId17"/>
      <p:bold r:id="rId18"/>
    </p:embeddedFont>
    <p:embeddedFont>
      <p:font typeface="Clash Display Medium"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41F34"/>
    <a:srgbClr val="4FB9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3"/>
    <p:restoredTop sz="86404"/>
  </p:normalViewPr>
  <p:slideViewPr>
    <p:cSldViewPr snapToGrid="0">
      <p:cViewPr varScale="1">
        <p:scale>
          <a:sx n="72" d="100"/>
          <a:sy n="72" d="100"/>
        </p:scale>
        <p:origin x="202" y="6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0.png>
</file>

<file path=ppt/media/image2.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383D5C-94B4-8240-A09B-0F3DC9CAF279}" type="datetimeFigureOut">
              <a:rPr lang="en-US" smtClean="0"/>
              <a:t>2/16/2025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DEDD7C-BBA9-784C-9AEE-51BD322755F2}" type="slidenum">
              <a:rPr lang="en-US" smtClean="0"/>
              <a:t>‹#›</a:t>
            </a:fld>
            <a:endParaRPr lang="en-US"/>
          </a:p>
        </p:txBody>
      </p:sp>
    </p:spTree>
    <p:extLst>
      <p:ext uri="{BB962C8B-B14F-4D97-AF65-F5344CB8AC3E}">
        <p14:creationId xmlns:p14="http://schemas.microsoft.com/office/powerpoint/2010/main" val="55077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4DEDD7C-BBA9-784C-9AEE-51BD322755F2}" type="slidenum">
              <a:rPr lang="en-US" smtClean="0"/>
              <a:t>1</a:t>
            </a:fld>
            <a:endParaRPr lang="en-US"/>
          </a:p>
        </p:txBody>
      </p:sp>
    </p:spTree>
    <p:extLst>
      <p:ext uri="{BB962C8B-B14F-4D97-AF65-F5344CB8AC3E}">
        <p14:creationId xmlns:p14="http://schemas.microsoft.com/office/powerpoint/2010/main" val="26480948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59352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703062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75958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049696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4DEDD7C-BBA9-784C-9AEE-51BD322755F2}" type="slidenum">
              <a:rPr lang="en-US" smtClean="0"/>
              <a:t>14</a:t>
            </a:fld>
            <a:endParaRPr lang="en-US"/>
          </a:p>
        </p:txBody>
      </p:sp>
    </p:spTree>
    <p:extLst>
      <p:ext uri="{BB962C8B-B14F-4D97-AF65-F5344CB8AC3E}">
        <p14:creationId xmlns:p14="http://schemas.microsoft.com/office/powerpoint/2010/main" val="322041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2</a:t>
            </a:fld>
            <a:endParaRPr lang="en-US"/>
          </a:p>
        </p:txBody>
      </p:sp>
    </p:spTree>
    <p:extLst>
      <p:ext uri="{BB962C8B-B14F-4D97-AF65-F5344CB8AC3E}">
        <p14:creationId xmlns:p14="http://schemas.microsoft.com/office/powerpoint/2010/main" val="22876498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53300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59111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77642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57540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15813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04476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1381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D73BC-D9DD-F194-4FD4-35CE14FFE962}"/>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15BEB1E5-2281-8556-6D31-817F9DDCC4E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AF41C38A-1BEF-01F2-8CB2-B89281FEA78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2/16/2025</a:t>
            </a:fld>
            <a:endParaRPr lang="en-US"/>
          </a:p>
        </p:txBody>
      </p:sp>
      <p:sp>
        <p:nvSpPr>
          <p:cNvPr id="5" name="Footer Placeholder 4">
            <a:extLst>
              <a:ext uri="{FF2B5EF4-FFF2-40B4-BE49-F238E27FC236}">
                <a16:creationId xmlns:a16="http://schemas.microsoft.com/office/drawing/2014/main" id="{63120691-3DE6-D50F-D667-4794B3BCA5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809F150-D320-57C3-AAFC-EA5F1AF950E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5998511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DF3D1-80CC-E24C-958D-0682491A7167}"/>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D4DFAFB-5120-EDAB-4F6D-6AB86CA80676}"/>
              </a:ext>
            </a:extLst>
          </p:cNvPr>
          <p:cNvSpPr>
            <a:spLocks noGrp="1"/>
          </p:cNvSpPr>
          <p:nvPr>
            <p:ph type="body" orient="vert" idx="1"/>
          </p:nvPr>
        </p:nvSpPr>
        <p:spPr>
          <a:xfrm>
            <a:off x="838200" y="1825625"/>
            <a:ext cx="10515600" cy="43513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04E5AAE-59D1-4C1A-E883-C9358781826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2/16/2025</a:t>
            </a:fld>
            <a:endParaRPr lang="en-US"/>
          </a:p>
        </p:txBody>
      </p:sp>
      <p:sp>
        <p:nvSpPr>
          <p:cNvPr id="5" name="Footer Placeholder 4">
            <a:extLst>
              <a:ext uri="{FF2B5EF4-FFF2-40B4-BE49-F238E27FC236}">
                <a16:creationId xmlns:a16="http://schemas.microsoft.com/office/drawing/2014/main" id="{61CC0693-8F55-1979-D6E6-646E30ABAD9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EC48A95-7F23-FD5A-4C6A-CB6BAD679938}"/>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3921020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BDACBB-E331-C796-4491-A9481F5E49D4}"/>
              </a:ext>
            </a:extLst>
          </p:cNvPr>
          <p:cNvSpPr>
            <a:spLocks noGrp="1"/>
          </p:cNvSpPr>
          <p:nvPr>
            <p:ph type="title" orient="vert"/>
          </p:nvPr>
        </p:nvSpPr>
        <p:spPr>
          <a:xfrm>
            <a:off x="8724900" y="365125"/>
            <a:ext cx="2628900" cy="5811838"/>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84F9E35-9B8C-4DAA-A735-86BBF74C366D}"/>
              </a:ext>
            </a:extLst>
          </p:cNvPr>
          <p:cNvSpPr>
            <a:spLocks noGrp="1"/>
          </p:cNvSpPr>
          <p:nvPr>
            <p:ph type="body" orient="vert" idx="1"/>
          </p:nvPr>
        </p:nvSpPr>
        <p:spPr>
          <a:xfrm>
            <a:off x="838200" y="365125"/>
            <a:ext cx="7734300" cy="58118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405F6CE-7599-F176-2E29-273D01FC68AD}"/>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2/16/2025</a:t>
            </a:fld>
            <a:endParaRPr lang="en-US"/>
          </a:p>
        </p:txBody>
      </p:sp>
      <p:sp>
        <p:nvSpPr>
          <p:cNvPr id="5" name="Footer Placeholder 4">
            <a:extLst>
              <a:ext uri="{FF2B5EF4-FFF2-40B4-BE49-F238E27FC236}">
                <a16:creationId xmlns:a16="http://schemas.microsoft.com/office/drawing/2014/main" id="{0ED037DA-4C58-32EE-130C-BEA5FE0F2BD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8624608-9256-DC1C-75F8-BC55DFB7963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9515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2BC6C-52E1-957F-2D89-EA32C18F9841}"/>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62D7766-5A04-03B8-21C7-A75D15487D2E}"/>
              </a:ext>
            </a:extLst>
          </p:cNvPr>
          <p:cNvSpPr>
            <a:spLocks noGrp="1"/>
          </p:cNvSpPr>
          <p:nvPr>
            <p:ph idx="1"/>
          </p:nvPr>
        </p:nvSpPr>
        <p:spPr>
          <a:xfrm>
            <a:off x="838200" y="1825625"/>
            <a:ext cx="10515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7794707-DA57-A562-64F0-C7231B70E34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2/16/2025</a:t>
            </a:fld>
            <a:endParaRPr lang="en-US"/>
          </a:p>
        </p:txBody>
      </p:sp>
      <p:sp>
        <p:nvSpPr>
          <p:cNvPr id="5" name="Footer Placeholder 4">
            <a:extLst>
              <a:ext uri="{FF2B5EF4-FFF2-40B4-BE49-F238E27FC236}">
                <a16:creationId xmlns:a16="http://schemas.microsoft.com/office/drawing/2014/main" id="{E7905340-9996-B6CE-4862-57AB8A0CAF5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A35B36B-98E8-7C24-720B-C1C01C294ED1}"/>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69554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E042E-54B4-54F3-0E27-1580A1CDE46D}"/>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B1CFFB4-2390-72E4-EA40-D28EE958C30A}"/>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039F7F0-2A08-A6AB-C070-2BB10394E0F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2/16/2025</a:t>
            </a:fld>
            <a:endParaRPr lang="en-US"/>
          </a:p>
        </p:txBody>
      </p:sp>
      <p:sp>
        <p:nvSpPr>
          <p:cNvPr id="5" name="Footer Placeholder 4">
            <a:extLst>
              <a:ext uri="{FF2B5EF4-FFF2-40B4-BE49-F238E27FC236}">
                <a16:creationId xmlns:a16="http://schemas.microsoft.com/office/drawing/2014/main" id="{7C4A627D-2BB8-9898-A742-BA7B9BDE531E}"/>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F3CEC000-5B49-1473-DF60-CF0DFDD7837F}"/>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40498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44750-C429-36D8-2C2F-122110E82EA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EB99882-9F51-C052-8944-3658294CFAD9}"/>
              </a:ext>
            </a:extLst>
          </p:cNvPr>
          <p:cNvSpPr>
            <a:spLocks noGrp="1"/>
          </p:cNvSpPr>
          <p:nvPr>
            <p:ph sz="half" idx="1"/>
          </p:nvPr>
        </p:nvSpPr>
        <p:spPr>
          <a:xfrm>
            <a:off x="838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15F8EDA-199D-1DE2-C91E-212A90694AFF}"/>
              </a:ext>
            </a:extLst>
          </p:cNvPr>
          <p:cNvSpPr>
            <a:spLocks noGrp="1"/>
          </p:cNvSpPr>
          <p:nvPr>
            <p:ph sz="half" idx="2"/>
          </p:nvPr>
        </p:nvSpPr>
        <p:spPr>
          <a:xfrm>
            <a:off x="6172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E8A497DD-35ED-0A79-733E-13C791C1BE0E}"/>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2/16/2025</a:t>
            </a:fld>
            <a:endParaRPr lang="en-US"/>
          </a:p>
        </p:txBody>
      </p:sp>
      <p:sp>
        <p:nvSpPr>
          <p:cNvPr id="6" name="Footer Placeholder 5">
            <a:extLst>
              <a:ext uri="{FF2B5EF4-FFF2-40B4-BE49-F238E27FC236}">
                <a16:creationId xmlns:a16="http://schemas.microsoft.com/office/drawing/2014/main" id="{40AF2218-5C4B-FC83-986A-783F770A9F7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B73E1389-1F25-01FD-22C0-CA632C755717}"/>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10537380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459C4-AAB6-6931-4715-58D34DF8314E}"/>
              </a:ext>
            </a:extLst>
          </p:cNvPr>
          <p:cNvSpPr>
            <a:spLocks noGrp="1"/>
          </p:cNvSpPr>
          <p:nvPr>
            <p:ph type="title"/>
          </p:nvPr>
        </p:nvSpPr>
        <p:spPr>
          <a:xfrm>
            <a:off x="839788" y="365125"/>
            <a:ext cx="10515600" cy="1325563"/>
          </a:xfrm>
          <a:prstGeom prst="rect">
            <a:avLst/>
          </a:prstGeo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4212E09-A8BF-DB3F-5624-9C0F93205B5B}"/>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1655647-CD01-6BD6-2A08-67C89C9AA6C6}"/>
              </a:ext>
            </a:extLst>
          </p:cNvPr>
          <p:cNvSpPr>
            <a:spLocks noGrp="1"/>
          </p:cNvSpPr>
          <p:nvPr>
            <p:ph sz="half" idx="2"/>
          </p:nvPr>
        </p:nvSpPr>
        <p:spPr>
          <a:xfrm>
            <a:off x="839788" y="2505075"/>
            <a:ext cx="5157787"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F2D45FF-EA75-72FE-B12E-31711879A2B5}"/>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C2C2BC6-713E-EFA2-E68C-0FB35D4C584B}"/>
              </a:ext>
            </a:extLst>
          </p:cNvPr>
          <p:cNvSpPr>
            <a:spLocks noGrp="1"/>
          </p:cNvSpPr>
          <p:nvPr>
            <p:ph sz="quarter" idx="4"/>
          </p:nvPr>
        </p:nvSpPr>
        <p:spPr>
          <a:xfrm>
            <a:off x="6172200" y="2505075"/>
            <a:ext cx="5183188"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7B48A0C-F0BB-FC20-EB4B-BA1611BF0088}"/>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2/16/2025</a:t>
            </a:fld>
            <a:endParaRPr lang="en-US"/>
          </a:p>
        </p:txBody>
      </p:sp>
      <p:sp>
        <p:nvSpPr>
          <p:cNvPr id="8" name="Footer Placeholder 7">
            <a:extLst>
              <a:ext uri="{FF2B5EF4-FFF2-40B4-BE49-F238E27FC236}">
                <a16:creationId xmlns:a16="http://schemas.microsoft.com/office/drawing/2014/main" id="{2AF2FF5F-3827-32FA-A970-A81E68F4EA3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9DA6DD4-BA94-3F5F-BA33-72C9FC38F605}"/>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8427948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0C8AE-F3DD-548C-9637-78CBD8198BD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5D1BDEB-9165-D05A-4A8D-2D3F3EEC47D3}"/>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2/16/2025</a:t>
            </a:fld>
            <a:endParaRPr lang="en-US"/>
          </a:p>
        </p:txBody>
      </p:sp>
      <p:sp>
        <p:nvSpPr>
          <p:cNvPr id="4" name="Footer Placeholder 3">
            <a:extLst>
              <a:ext uri="{FF2B5EF4-FFF2-40B4-BE49-F238E27FC236}">
                <a16:creationId xmlns:a16="http://schemas.microsoft.com/office/drawing/2014/main" id="{B89D1950-33EC-4A3B-6659-C405D926C95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67629AF2-A355-2A80-6650-7545E1C27CF3}"/>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416042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276AD03-743C-E608-0782-768AE88ABC39}"/>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2/16/2025</a:t>
            </a:fld>
            <a:endParaRPr lang="en-US"/>
          </a:p>
        </p:txBody>
      </p:sp>
      <p:sp>
        <p:nvSpPr>
          <p:cNvPr id="3" name="Footer Placeholder 2">
            <a:extLst>
              <a:ext uri="{FF2B5EF4-FFF2-40B4-BE49-F238E27FC236}">
                <a16:creationId xmlns:a16="http://schemas.microsoft.com/office/drawing/2014/main" id="{F3F036DB-E927-D85B-3296-B605A6D3F54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B92EB2A7-F153-0A6B-BDBC-0FD25190995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732598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F7913-53CE-13FA-D1C7-1E9679C15ED6}"/>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12F57C38-185D-54CA-8977-DE1070CF377E}"/>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3711FB8-2E3C-68FF-2E20-805E3622542C}"/>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B92588E-73C3-1756-6E4C-8C9028AE529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2/16/2025</a:t>
            </a:fld>
            <a:endParaRPr lang="en-US"/>
          </a:p>
        </p:txBody>
      </p:sp>
      <p:sp>
        <p:nvSpPr>
          <p:cNvPr id="6" name="Footer Placeholder 5">
            <a:extLst>
              <a:ext uri="{FF2B5EF4-FFF2-40B4-BE49-F238E27FC236}">
                <a16:creationId xmlns:a16="http://schemas.microsoft.com/office/drawing/2014/main" id="{98030D8C-3E02-C176-72AF-A7A682303A1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FD272FF-40BE-31B4-FADA-552AC6EBEAB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053023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6E2B7-3E5A-320A-05F8-EBC7E8319CB1}"/>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6A9C01D-4B51-8308-8E62-AC40AF0A0978}"/>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16D8DA9-DA04-C7C7-C09C-5B05F08A4CB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247D245-79F4-60DF-D06D-2F1B504F1D06}"/>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2/16/2025</a:t>
            </a:fld>
            <a:endParaRPr lang="en-US"/>
          </a:p>
        </p:txBody>
      </p:sp>
      <p:sp>
        <p:nvSpPr>
          <p:cNvPr id="6" name="Footer Placeholder 5">
            <a:extLst>
              <a:ext uri="{FF2B5EF4-FFF2-40B4-BE49-F238E27FC236}">
                <a16:creationId xmlns:a16="http://schemas.microsoft.com/office/drawing/2014/main" id="{8610C856-6411-2E31-C411-3EBC6491A9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86F58E91-8C0A-E251-93E7-DE7FD36D3F22}"/>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90662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79167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emf"/><Relationship Id="rId5" Type="http://schemas.openxmlformats.org/officeDocument/2006/relationships/image" Target="../media/image3.emf"/><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emf"/></Relationships>
</file>

<file path=ppt/slides/_rels/slide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al Background" descr="Teal Background">
            <a:extLst>
              <a:ext uri="{FF2B5EF4-FFF2-40B4-BE49-F238E27FC236}">
                <a16:creationId xmlns:a16="http://schemas.microsoft.com/office/drawing/2014/main" id="{C30CE2D5-3261-A960-C26C-3314BEEC69C5}"/>
              </a:ext>
            </a:extLst>
          </p:cNvPr>
          <p:cNvSpPr/>
          <p:nvPr/>
        </p:nvSpPr>
        <p:spPr>
          <a:xfrm>
            <a:off x="0" y="0"/>
            <a:ext cx="12192000" cy="6858000"/>
          </a:xfrm>
          <a:prstGeom prst="rect">
            <a:avLst/>
          </a:prstGeom>
          <a:solidFill>
            <a:srgbClr val="4FB9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Main Header">
            <a:extLst>
              <a:ext uri="{FF2B5EF4-FFF2-40B4-BE49-F238E27FC236}">
                <a16:creationId xmlns:a16="http://schemas.microsoft.com/office/drawing/2014/main" id="{E901B3A1-1276-9FF2-9A2B-048D986A828E}"/>
              </a:ext>
            </a:extLst>
          </p:cNvPr>
          <p:cNvSpPr txBox="1"/>
          <p:nvPr/>
        </p:nvSpPr>
        <p:spPr>
          <a:xfrm>
            <a:off x="1715589" y="649480"/>
            <a:ext cx="6261462" cy="3170099"/>
          </a:xfrm>
          <a:prstGeom prst="rect">
            <a:avLst/>
          </a:prstGeom>
          <a:noFill/>
        </p:spPr>
        <p:txBody>
          <a:bodyPr wrap="square" rtlCol="0">
            <a:spAutoFit/>
          </a:bodyPr>
          <a:lstStyle/>
          <a:p>
            <a:pPr>
              <a:lnSpc>
                <a:spcPts val="6000"/>
              </a:lnSpc>
            </a:pPr>
            <a:r>
              <a:rPr lang="en-US" sz="5400" kern="2000" dirty="0">
                <a:solidFill>
                  <a:srgbClr val="141F34"/>
                </a:solidFill>
                <a:latin typeface="Clash Display Medium" pitchFamily="2" charset="0"/>
              </a:rPr>
              <a:t>BUS7C3 International </a:t>
            </a:r>
            <a:r>
              <a:rPr lang="en-US" sz="5400" kern="2000" dirty="0" err="1">
                <a:solidFill>
                  <a:srgbClr val="141F34"/>
                </a:solidFill>
                <a:latin typeface="Clash Display Medium" pitchFamily="2" charset="0"/>
              </a:rPr>
              <a:t>Organisational</a:t>
            </a:r>
            <a:r>
              <a:rPr lang="en-US" sz="5400" kern="2000" dirty="0">
                <a:solidFill>
                  <a:srgbClr val="141F34"/>
                </a:solidFill>
                <a:latin typeface="Clash Display Medium" pitchFamily="2" charset="0"/>
              </a:rPr>
              <a:t> Branding</a:t>
            </a:r>
          </a:p>
        </p:txBody>
      </p:sp>
      <p:sp>
        <p:nvSpPr>
          <p:cNvPr id="9" name="Subheader">
            <a:extLst>
              <a:ext uri="{FF2B5EF4-FFF2-40B4-BE49-F238E27FC236}">
                <a16:creationId xmlns:a16="http://schemas.microsoft.com/office/drawing/2014/main" id="{075DC114-7C7E-AD6B-2947-9160C3AF7658}"/>
              </a:ext>
            </a:extLst>
          </p:cNvPr>
          <p:cNvSpPr txBox="1">
            <a:spLocks/>
          </p:cNvSpPr>
          <p:nvPr/>
        </p:nvSpPr>
        <p:spPr>
          <a:xfrm>
            <a:off x="1475509" y="3869034"/>
            <a:ext cx="4880686" cy="2302810"/>
          </a:xfrm>
          <a:prstGeom prst="rect">
            <a:avLst/>
          </a:prstGeom>
          <a:noFill/>
        </p:spPr>
        <p:txBody>
          <a:bodyPr wrap="square" rtlCol="0">
            <a:spAutoFit/>
          </a:bodyPr>
          <a:lstStyle/>
          <a:p>
            <a:pPr marL="0" marR="0" lvl="0" indent="0" algn="l" defTabSz="914400" rtl="0" eaLnBrk="1" fontAlgn="auto" latinLnBrk="0" hangingPunct="1">
              <a:lnSpc>
                <a:spcPts val="6000"/>
              </a:lnSpc>
              <a:spcBef>
                <a:spcPts val="0"/>
              </a:spcBef>
              <a:spcAft>
                <a:spcPts val="0"/>
              </a:spcAft>
              <a:buClrTx/>
              <a:buSzTx/>
              <a:buFontTx/>
              <a:buNone/>
              <a:tabLst/>
              <a:defRPr/>
            </a:pPr>
            <a:r>
              <a:rPr kumimoji="0" lang="en-GB" sz="2800" b="0" i="0" u="none" strike="noStrike" kern="2000" cap="none" spc="-150" normalizeH="0" baseline="0" noProof="0" dirty="0">
                <a:ln>
                  <a:noFill/>
                </a:ln>
                <a:solidFill>
                  <a:srgbClr val="141F34"/>
                </a:solidFill>
                <a:effectLst/>
                <a:uLnTx/>
                <a:uFillTx/>
                <a:latin typeface="Clash Display" pitchFamily="2" charset="0"/>
                <a:ea typeface="Inter V Medium" panose="02000503000000020004" pitchFamily="2" charset="0"/>
                <a:cs typeface="Inter V Medium" panose="02000503000000020004" pitchFamily="2" charset="0"/>
              </a:rPr>
              <a:t>Lecture 4 -  Employer Branding as a Corporate Reputation Management Tool</a:t>
            </a:r>
            <a:endParaRPr kumimoji="0" lang="en-US" sz="2800" b="0" i="0" u="none" strike="noStrike" kern="2000" cap="none" spc="-150" normalizeH="0" baseline="0" noProof="0" dirty="0">
              <a:ln>
                <a:noFill/>
              </a:ln>
              <a:solidFill>
                <a:srgbClr val="141F34"/>
              </a:solidFill>
              <a:effectLst/>
              <a:uLnTx/>
              <a:uFillTx/>
              <a:latin typeface="Clash Display" pitchFamily="2" charset="0"/>
              <a:ea typeface="Inter V Medium" panose="02000503000000020004" pitchFamily="2" charset="0"/>
              <a:cs typeface="Inter V Medium" panose="02000503000000020004" pitchFamily="2" charset="0"/>
            </a:endParaRPr>
          </a:p>
        </p:txBody>
      </p:sp>
      <p:pic>
        <p:nvPicPr>
          <p:cNvPr id="11" name="Picture 10" descr="Orange asbract">
            <a:extLst>
              <a:ext uri="{FF2B5EF4-FFF2-40B4-BE49-F238E27FC236}">
                <a16:creationId xmlns:a16="http://schemas.microsoft.com/office/drawing/2014/main" id="{06B4EA1F-89B8-674E-9B9F-CE90A8D56E47}"/>
              </a:ext>
            </a:extLst>
          </p:cNvPr>
          <p:cNvPicPr>
            <a:picLocks noChangeAspect="1"/>
          </p:cNvPicPr>
          <p:nvPr/>
        </p:nvPicPr>
        <p:blipFill rotWithShape="1">
          <a:blip r:embed="rId3"/>
          <a:srcRect t="11996" r="12326"/>
          <a:stretch/>
        </p:blipFill>
        <p:spPr>
          <a:xfrm>
            <a:off x="8774269" y="0"/>
            <a:ext cx="3417732" cy="4720990"/>
          </a:xfrm>
          <a:prstGeom prst="rect">
            <a:avLst/>
          </a:prstGeom>
        </p:spPr>
      </p:pic>
      <p:pic>
        <p:nvPicPr>
          <p:cNvPr id="12" name="Picture 11" descr="Orange tall tower">
            <a:extLst>
              <a:ext uri="{FF2B5EF4-FFF2-40B4-BE49-F238E27FC236}">
                <a16:creationId xmlns:a16="http://schemas.microsoft.com/office/drawing/2014/main" id="{2ADC2D9A-2048-354E-A399-F1AE39812118}"/>
              </a:ext>
            </a:extLst>
          </p:cNvPr>
          <p:cNvPicPr>
            <a:picLocks noChangeAspect="1"/>
          </p:cNvPicPr>
          <p:nvPr/>
        </p:nvPicPr>
        <p:blipFill>
          <a:blip r:embed="rId4"/>
          <a:srcRect/>
          <a:stretch/>
        </p:blipFill>
        <p:spPr>
          <a:xfrm>
            <a:off x="714605" y="649480"/>
            <a:ext cx="676364" cy="6208520"/>
          </a:xfrm>
          <a:prstGeom prst="rect">
            <a:avLst/>
          </a:prstGeom>
        </p:spPr>
      </p:pic>
      <p:pic>
        <p:nvPicPr>
          <p:cNvPr id="6" name="Navy Shape Logo" descr="Navy building shape holder">
            <a:extLst>
              <a:ext uri="{FF2B5EF4-FFF2-40B4-BE49-F238E27FC236}">
                <a16:creationId xmlns:a16="http://schemas.microsoft.com/office/drawing/2014/main" id="{D51EDC99-FB8F-E28A-2A3E-6ABFE86655B3}"/>
              </a:ext>
            </a:extLst>
          </p:cNvPr>
          <p:cNvPicPr>
            <a:picLocks noChangeAspect="1"/>
          </p:cNvPicPr>
          <p:nvPr/>
        </p:nvPicPr>
        <p:blipFill>
          <a:blip r:embed="rId5"/>
          <a:stretch>
            <a:fillRect/>
          </a:stretch>
        </p:blipFill>
        <p:spPr>
          <a:xfrm>
            <a:off x="6356196" y="2352638"/>
            <a:ext cx="5835804" cy="4505361"/>
          </a:xfrm>
          <a:prstGeom prst="rect">
            <a:avLst/>
          </a:prstGeom>
        </p:spPr>
      </p:pic>
      <p:pic>
        <p:nvPicPr>
          <p:cNvPr id="2" name="White Large Logo" descr="White Wrexham University logo">
            <a:extLst>
              <a:ext uri="{FF2B5EF4-FFF2-40B4-BE49-F238E27FC236}">
                <a16:creationId xmlns:a16="http://schemas.microsoft.com/office/drawing/2014/main" id="{7BBD8E66-F319-5E22-5289-BE85DF184B8B}"/>
              </a:ext>
            </a:extLst>
          </p:cNvPr>
          <p:cNvPicPr>
            <a:picLocks noChangeAspect="1"/>
          </p:cNvPicPr>
          <p:nvPr/>
        </p:nvPicPr>
        <p:blipFill>
          <a:blip r:embed="rId6"/>
          <a:stretch>
            <a:fillRect/>
          </a:stretch>
        </p:blipFill>
        <p:spPr>
          <a:xfrm>
            <a:off x="7481990" y="4961420"/>
            <a:ext cx="4084539" cy="902972"/>
          </a:xfrm>
          <a:prstGeom prst="rect">
            <a:avLst/>
          </a:prstGeom>
        </p:spPr>
      </p:pic>
    </p:spTree>
    <p:extLst>
      <p:ext uri="{BB962C8B-B14F-4D97-AF65-F5344CB8AC3E}">
        <p14:creationId xmlns:p14="http://schemas.microsoft.com/office/powerpoint/2010/main" val="15151197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Employer Branding Value Chain Model</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457200" marR="0" lvl="0" indent="-4572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What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organisations</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can do (tangible).  What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organisations</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can do to develop the key message of the brand (employer value proposition – week 5 studies).</a:t>
            </a:r>
          </a:p>
          <a:p>
            <a:pPr marL="457200" marR="0" lvl="0" indent="-4572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What employees think and feel (intangible).  Interactions with employee branding and employee (and potential employee) mindsets.</a:t>
            </a:r>
          </a:p>
          <a:p>
            <a:pPr marL="457200" marR="0" lvl="0" indent="-4572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What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organisations</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achieve/gain/get (tangible).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Organisational</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performance and competitive advantage, and its influence on employees and potential employees.  Reliant on employer knowledge and job pursuit.  Candidates may accept a lower salary to work for a reputational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organisation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t>
            </a:r>
          </a:p>
          <a:p>
            <a:pPr marL="457200" marR="0" lvl="0" indent="-4572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Monetary value of that employer branding (tangible).  Financial market performance and shareholder value.  Market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capitalisation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t>
            </a:r>
            <a:endPar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indent="0">
              <a:buNone/>
            </a:pPr>
            <a:endParaRPr lang="en-GB" dirty="0"/>
          </a:p>
        </p:txBody>
      </p:sp>
    </p:spTree>
    <p:extLst>
      <p:ext uri="{BB962C8B-B14F-4D97-AF65-F5344CB8AC3E}">
        <p14:creationId xmlns:p14="http://schemas.microsoft.com/office/powerpoint/2010/main" val="35766358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Human Resources/Management Perspective</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just"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By highlighting effective levers, interrelations and outcomes in the field, firms gain a clearer picture of effective employer brand management. Management can thereby attain and steer relevant recruitment and retention policies, and consider spillover effects more ultimately to make a positive contribution to their organization’s (financial) performance (</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Theurer</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et al, 2018).</a:t>
            </a: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indent="0">
              <a:buNone/>
            </a:pPr>
            <a:endParaRPr lang="en-GB" dirty="0"/>
          </a:p>
        </p:txBody>
      </p:sp>
    </p:spTree>
    <p:extLst>
      <p:ext uri="{BB962C8B-B14F-4D97-AF65-F5344CB8AC3E}">
        <p14:creationId xmlns:p14="http://schemas.microsoft.com/office/powerpoint/2010/main" val="15912674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Employer Branding Model</a:t>
            </a:r>
            <a:endParaRPr lang="en-GB" b="1" dirty="0"/>
          </a:p>
        </p:txBody>
      </p:sp>
      <p:pic>
        <p:nvPicPr>
          <p:cNvPr id="2" name="Content Placeholder 1">
            <a:extLst>
              <a:ext uri="{FF2B5EF4-FFF2-40B4-BE49-F238E27FC236}">
                <a16:creationId xmlns:a16="http://schemas.microsoft.com/office/drawing/2014/main" id="{69B3F132-B3BE-1CA4-A895-F7D9B86E101E}"/>
              </a:ext>
            </a:extLst>
          </p:cNvPr>
          <p:cNvPicPr>
            <a:picLocks noGrp="1" noChangeAspect="1"/>
          </p:cNvPicPr>
          <p:nvPr>
            <p:ph idx="1"/>
          </p:nvPr>
        </p:nvPicPr>
        <p:blipFill>
          <a:blip r:embed="rId5"/>
          <a:stretch>
            <a:fillRect/>
          </a:stretch>
        </p:blipFill>
        <p:spPr>
          <a:xfrm>
            <a:off x="558801" y="1253331"/>
            <a:ext cx="5789595" cy="4351338"/>
          </a:xfrm>
          <a:prstGeom prst="rect">
            <a:avLst/>
          </a:prstGeom>
        </p:spPr>
      </p:pic>
      <p:sp>
        <p:nvSpPr>
          <p:cNvPr id="6" name="TextBox 5">
            <a:extLst>
              <a:ext uri="{FF2B5EF4-FFF2-40B4-BE49-F238E27FC236}">
                <a16:creationId xmlns:a16="http://schemas.microsoft.com/office/drawing/2014/main" id="{80978AC5-93E4-0F92-8CAA-6AA3C7F525DF}"/>
              </a:ext>
            </a:extLst>
          </p:cNvPr>
          <p:cNvSpPr txBox="1"/>
          <p:nvPr/>
        </p:nvSpPr>
        <p:spPr>
          <a:xfrm>
            <a:off x="7647709" y="1253331"/>
            <a:ext cx="2234046" cy="2554545"/>
          </a:xfrm>
          <a:prstGeom prst="rect">
            <a:avLst/>
          </a:prstGeom>
          <a:noFill/>
        </p:spPr>
        <p:txBody>
          <a:bodyPr wrap="square">
            <a:spAutoFit/>
          </a:bodyPr>
          <a:lstStyle/>
          <a:p>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An integrative review of employer branding and organizational branding theory: </a:t>
            </a:r>
            <a:r>
              <a:rPr lang="en-US" sz="1600" dirty="0">
                <a:solidFill>
                  <a:prstClr val="black"/>
                </a:solidFill>
                <a:latin typeface="Calibri" panose="020F0502020204030204"/>
              </a:rPr>
              <a:t>“</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HR, perceived </a:t>
            </a:r>
            <a:r>
              <a:rPr kumimoji="0" lang="en-US" sz="1600" b="0" i="0" u="none" strike="noStrike" kern="1200" cap="none" spc="0" normalizeH="0" baseline="0" noProof="0" dirty="0" err="1">
                <a:ln>
                  <a:noFill/>
                </a:ln>
                <a:solidFill>
                  <a:prstClr val="black"/>
                </a:solidFill>
                <a:effectLst/>
                <a:uLnTx/>
                <a:uFillTx/>
                <a:latin typeface="Calibri" panose="020F0502020204030204"/>
                <a:ea typeface="+mn-ea"/>
                <a:cs typeface="+mn-cs"/>
              </a:rPr>
              <a:t>organisational</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support and </a:t>
            </a:r>
            <a:r>
              <a:rPr kumimoji="0" lang="en-US" sz="1600" b="0" i="0" u="none" strike="noStrike" kern="1200" cap="none" spc="0" normalizeH="0" baseline="0" noProof="0" dirty="0" err="1">
                <a:ln>
                  <a:noFill/>
                </a:ln>
                <a:solidFill>
                  <a:prstClr val="black"/>
                </a:solidFill>
                <a:effectLst/>
                <a:uLnTx/>
                <a:uFillTx/>
                <a:latin typeface="Calibri" panose="020F0502020204030204"/>
                <a:ea typeface="+mn-ea"/>
                <a:cs typeface="+mn-cs"/>
              </a:rPr>
              <a:t>organisational</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identification: an analysis after </a:t>
            </a:r>
            <a:r>
              <a:rPr kumimoji="0" lang="en-US" sz="1600" b="0" i="0" u="none" strike="noStrike" kern="1200" cap="none" spc="0" normalizeH="0" baseline="0" noProof="0" dirty="0" err="1">
                <a:ln>
                  <a:noFill/>
                </a:ln>
                <a:solidFill>
                  <a:prstClr val="black"/>
                </a:solidFill>
                <a:effectLst/>
                <a:uLnTx/>
                <a:uFillTx/>
                <a:latin typeface="Calibri" panose="020F0502020204030204"/>
                <a:ea typeface="+mn-ea"/>
                <a:cs typeface="+mn-cs"/>
              </a:rPr>
              <a:t>organisational</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formation”, </a:t>
            </a:r>
            <a:endParaRPr lang="en-GB" dirty="0"/>
          </a:p>
        </p:txBody>
      </p:sp>
    </p:spTree>
    <p:extLst>
      <p:ext uri="{BB962C8B-B14F-4D97-AF65-F5344CB8AC3E}">
        <p14:creationId xmlns:p14="http://schemas.microsoft.com/office/powerpoint/2010/main" val="16027021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 VLOG </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Considering today’s lecture, </a:t>
            </a:r>
            <a:r>
              <a:rPr lang="en-GB" dirty="0">
                <a:solidFill>
                  <a:prstClr val="black"/>
                </a:solidFill>
                <a:latin typeface="Calibri" panose="020F0502020204030204"/>
              </a:rPr>
              <a:t>think about</a:t>
            </a: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 the impact of theoretical models and concepts which have and </a:t>
            </a:r>
            <a:r>
              <a:rPr kumimoji="0" lang="en-GB" sz="2800" b="0" i="0" u="none" strike="noStrike" kern="1200" cap="none" spc="0" normalizeH="0" baseline="0" noProof="0" dirty="0" err="1">
                <a:ln>
                  <a:noFill/>
                </a:ln>
                <a:solidFill>
                  <a:prstClr val="black"/>
                </a:solidFill>
                <a:effectLst/>
                <a:uLnTx/>
                <a:uFillTx/>
                <a:latin typeface="Calibri" panose="020F0502020204030204"/>
                <a:ea typeface="+mn-ea"/>
                <a:cs typeface="+mn-cs"/>
              </a:rPr>
              <a:t>affect</a:t>
            </a: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 on your VLOG, how you will apply them, and how they contrast to research you have already undertaken.</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Please remember to take notes – these will be invaluable to you when you complete your portfolio report.</a:t>
            </a:r>
          </a:p>
          <a:p>
            <a:pPr marL="0" indent="0">
              <a:buNone/>
            </a:pPr>
            <a:endParaRPr lang="en-GB" dirty="0"/>
          </a:p>
        </p:txBody>
      </p:sp>
    </p:spTree>
    <p:extLst>
      <p:ext uri="{BB962C8B-B14F-4D97-AF65-F5344CB8AC3E}">
        <p14:creationId xmlns:p14="http://schemas.microsoft.com/office/powerpoint/2010/main" val="28852533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descr="Navy background">
            <a:extLst>
              <a:ext uri="{FF2B5EF4-FFF2-40B4-BE49-F238E27FC236}">
                <a16:creationId xmlns:a16="http://schemas.microsoft.com/office/drawing/2014/main" id="{B97B31F7-AAC1-E0E4-B277-2E8C8CCCDBB2}"/>
              </a:ext>
            </a:extLst>
          </p:cNvPr>
          <p:cNvSpPr/>
          <p:nvPr/>
        </p:nvSpPr>
        <p:spPr>
          <a:xfrm>
            <a:off x="0" y="0"/>
            <a:ext cx="12192000" cy="685800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D7A504AC-B11A-F9D1-73C7-0F29DE735EF1}"/>
              </a:ext>
            </a:extLst>
          </p:cNvPr>
          <p:cNvSpPr txBox="1"/>
          <p:nvPr/>
        </p:nvSpPr>
        <p:spPr>
          <a:xfrm>
            <a:off x="496389" y="2171357"/>
            <a:ext cx="6261462" cy="767646"/>
          </a:xfrm>
          <a:prstGeom prst="rect">
            <a:avLst/>
          </a:prstGeom>
          <a:noFill/>
        </p:spPr>
        <p:txBody>
          <a:bodyPr wrap="square" rtlCol="0">
            <a:spAutoFit/>
          </a:bodyPr>
          <a:lstStyle/>
          <a:p>
            <a:pPr>
              <a:lnSpc>
                <a:spcPts val="6000"/>
              </a:lnSpc>
            </a:pPr>
            <a:r>
              <a:rPr lang="en-US" sz="2400" kern="2000" spc="-150" dirty="0">
                <a:solidFill>
                  <a:srgbClr val="4FB9A8"/>
                </a:solidFill>
                <a:latin typeface="Clash Display" pitchFamily="2" charset="0"/>
                <a:ea typeface="Inter V Medium" panose="02000503000000020004" pitchFamily="2" charset="0"/>
                <a:cs typeface="Inter V Medium" panose="02000503000000020004" pitchFamily="2" charset="0"/>
              </a:rPr>
              <a:t>Any questions?</a:t>
            </a:r>
          </a:p>
        </p:txBody>
      </p:sp>
      <p:sp>
        <p:nvSpPr>
          <p:cNvPr id="2" name="TextBox 1">
            <a:extLst>
              <a:ext uri="{FF2B5EF4-FFF2-40B4-BE49-F238E27FC236}">
                <a16:creationId xmlns:a16="http://schemas.microsoft.com/office/drawing/2014/main" id="{3960CD2A-FEF3-1F38-D057-1042EF95EE7B}"/>
              </a:ext>
            </a:extLst>
          </p:cNvPr>
          <p:cNvSpPr txBox="1"/>
          <p:nvPr/>
        </p:nvSpPr>
        <p:spPr>
          <a:xfrm>
            <a:off x="496389" y="472240"/>
            <a:ext cx="6261462" cy="861774"/>
          </a:xfrm>
          <a:prstGeom prst="rect">
            <a:avLst/>
          </a:prstGeom>
          <a:noFill/>
        </p:spPr>
        <p:txBody>
          <a:bodyPr wrap="square" rtlCol="0">
            <a:spAutoFit/>
          </a:bodyPr>
          <a:lstStyle/>
          <a:p>
            <a:pPr>
              <a:lnSpc>
                <a:spcPts val="6000"/>
              </a:lnSpc>
            </a:pPr>
            <a:r>
              <a:rPr lang="en-US" sz="5400" kern="2000" dirty="0">
                <a:solidFill>
                  <a:schemeClr val="bg1"/>
                </a:solidFill>
                <a:latin typeface="Clash Display Medium" pitchFamily="2" charset="0"/>
              </a:rPr>
              <a:t>Thank you!</a:t>
            </a:r>
          </a:p>
        </p:txBody>
      </p:sp>
      <p:pic>
        <p:nvPicPr>
          <p:cNvPr id="4" name="Picture 3" descr="White logo">
            <a:extLst>
              <a:ext uri="{FF2B5EF4-FFF2-40B4-BE49-F238E27FC236}">
                <a16:creationId xmlns:a16="http://schemas.microsoft.com/office/drawing/2014/main" id="{1BDE87CF-2929-847B-B5A6-732BD0DFE8D4}"/>
              </a:ext>
            </a:extLst>
          </p:cNvPr>
          <p:cNvPicPr>
            <a:picLocks noChangeAspect="1"/>
          </p:cNvPicPr>
          <p:nvPr/>
        </p:nvPicPr>
        <p:blipFill>
          <a:blip r:embed="rId3"/>
          <a:stretch>
            <a:fillRect/>
          </a:stretch>
        </p:blipFill>
        <p:spPr>
          <a:xfrm>
            <a:off x="534811" y="5540188"/>
            <a:ext cx="2369491" cy="523031"/>
          </a:xfrm>
          <a:prstGeom prst="rect">
            <a:avLst/>
          </a:prstGeom>
        </p:spPr>
      </p:pic>
      <p:pic>
        <p:nvPicPr>
          <p:cNvPr id="20" name="Picture 19" descr="Orange background shape">
            <a:extLst>
              <a:ext uri="{FF2B5EF4-FFF2-40B4-BE49-F238E27FC236}">
                <a16:creationId xmlns:a16="http://schemas.microsoft.com/office/drawing/2014/main" id="{3D9D99E2-337E-1897-B514-9B7D4C1945BB}"/>
              </a:ext>
            </a:extLst>
          </p:cNvPr>
          <p:cNvPicPr>
            <a:picLocks noChangeAspect="1"/>
          </p:cNvPicPr>
          <p:nvPr/>
        </p:nvPicPr>
        <p:blipFill rotWithShape="1">
          <a:blip r:embed="rId4"/>
          <a:srcRect r="43939" b="56382"/>
          <a:stretch/>
        </p:blipFill>
        <p:spPr>
          <a:xfrm>
            <a:off x="5437893" y="1990091"/>
            <a:ext cx="6754108" cy="4867910"/>
          </a:xfrm>
          <a:prstGeom prst="rect">
            <a:avLst/>
          </a:prstGeom>
        </p:spPr>
      </p:pic>
      <p:pic>
        <p:nvPicPr>
          <p:cNvPr id="24" name="Picture 23" descr="Group of students hanging around">
            <a:extLst>
              <a:ext uri="{FF2B5EF4-FFF2-40B4-BE49-F238E27FC236}">
                <a16:creationId xmlns:a16="http://schemas.microsoft.com/office/drawing/2014/main" id="{B884182A-88FE-0CF9-1C3D-FC440FAA0585}"/>
              </a:ext>
            </a:extLst>
          </p:cNvPr>
          <p:cNvPicPr>
            <a:picLocks noChangeAspect="1"/>
          </p:cNvPicPr>
          <p:nvPr/>
        </p:nvPicPr>
        <p:blipFill>
          <a:blip r:embed="rId5"/>
          <a:stretch>
            <a:fillRect/>
          </a:stretch>
        </p:blipFill>
        <p:spPr>
          <a:xfrm>
            <a:off x="3763628" y="1124150"/>
            <a:ext cx="8578890" cy="5733850"/>
          </a:xfrm>
          <a:prstGeom prst="rect">
            <a:avLst/>
          </a:prstGeom>
        </p:spPr>
      </p:pic>
    </p:spTree>
    <p:extLst>
      <p:ext uri="{BB962C8B-B14F-4D97-AF65-F5344CB8AC3E}">
        <p14:creationId xmlns:p14="http://schemas.microsoft.com/office/powerpoint/2010/main" val="14385746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Week 3 Recap</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Organisations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needs to differentiate its employment offering from those “appreciated” by employees at various other </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organisations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The presentation of what the reward package or employee benefit features/advantages offered goes some way to evidencing/embedding/underpinning </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organisational</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values, characteristics and attitudes, which helps to clarify the employer brand value proposition.</a:t>
            </a: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indent="0">
              <a:buNone/>
            </a:pPr>
            <a:endParaRPr lang="en-GB" dirty="0"/>
          </a:p>
        </p:txBody>
      </p:sp>
    </p:spTree>
    <p:extLst>
      <p:ext uri="{BB962C8B-B14F-4D97-AF65-F5344CB8AC3E}">
        <p14:creationId xmlns:p14="http://schemas.microsoft.com/office/powerpoint/2010/main" val="42724083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This week’s learning outcomes</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At the end of this session, you will be able to:</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Analyse and compare different theoretical models.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Synthesise the theoretical position of employer branding.</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Evaluate employee-based brand equity in the context of employer organisational branding.</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Apply the above to your assignment in the form of critical discussion.</a:t>
            </a:r>
          </a:p>
          <a:p>
            <a:pPr marL="0" indent="0">
              <a:buNone/>
            </a:pPr>
            <a:endParaRPr lang="en-GB" dirty="0"/>
          </a:p>
        </p:txBody>
      </p:sp>
    </p:spTree>
    <p:extLst>
      <p:ext uri="{BB962C8B-B14F-4D97-AF65-F5344CB8AC3E}">
        <p14:creationId xmlns:p14="http://schemas.microsoft.com/office/powerpoint/2010/main" val="21262943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Theoretical Position of Employer Branding</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a:defRPr/>
            </a:pP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When reviewing the literature associated with employer branding, it is apparent that the concept involves a very obvious mix or coming together of the fields of marketing and HR (Edwards, 2010).</a:t>
            </a:r>
          </a:p>
          <a:p>
            <a:pPr>
              <a:defRPr/>
            </a:pP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Employer Branding will involve identifying the unique “employment experience” by considering the totality of tangible and intangible reward features that a particular </a:t>
            </a:r>
            <a:r>
              <a:rPr kumimoji="0" lang="en-US" sz="2600" b="0" i="0" u="none" strike="noStrike" kern="1200" cap="none" spc="0" normalizeH="0" baseline="0" noProof="0" dirty="0" err="1">
                <a:ln>
                  <a:noFill/>
                </a:ln>
                <a:solidFill>
                  <a:prstClr val="black"/>
                </a:solidFill>
                <a:effectLst/>
                <a:uLnTx/>
                <a:uFillTx/>
                <a:latin typeface="Calibri" panose="020F0502020204030204"/>
                <a:ea typeface="+mn-ea"/>
                <a:cs typeface="+mn-cs"/>
              </a:rPr>
              <a:t>organisation</a:t>
            </a: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 offers to its employees (Edwards, 2010).</a:t>
            </a:r>
          </a:p>
          <a:p>
            <a:pPr>
              <a:defRPr/>
            </a:pP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A “company’s image as seen through the eyes of its associates and potential hires” (Martin and Beaumont, 2003).</a:t>
            </a:r>
            <a:endPar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indent="0">
              <a:buNone/>
            </a:pPr>
            <a:endParaRPr lang="en-GB" dirty="0"/>
          </a:p>
        </p:txBody>
      </p:sp>
    </p:spTree>
    <p:extLst>
      <p:ext uri="{BB962C8B-B14F-4D97-AF65-F5344CB8AC3E}">
        <p14:creationId xmlns:p14="http://schemas.microsoft.com/office/powerpoint/2010/main" val="6316304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Theoretical Position of Employer Branding</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r>
              <a:rPr lang="en-GB" dirty="0"/>
              <a:t>Do positive perceptions of an organisation’s reputation make an organisation more attractive?</a:t>
            </a:r>
          </a:p>
          <a:p>
            <a:r>
              <a:rPr lang="en-GB" dirty="0"/>
              <a:t>Employer branding strategies very often include communication factors to increase people’s understanding and awareness of the organisation’s reputation, any information that demonstrates company successes would expect to have a positive impact.</a:t>
            </a:r>
          </a:p>
          <a:p>
            <a:pPr marL="0" indent="0">
              <a:buNone/>
            </a:pPr>
            <a:endParaRPr lang="en-GB" dirty="0"/>
          </a:p>
        </p:txBody>
      </p:sp>
    </p:spTree>
    <p:extLst>
      <p:ext uri="{BB962C8B-B14F-4D97-AF65-F5344CB8AC3E}">
        <p14:creationId xmlns:p14="http://schemas.microsoft.com/office/powerpoint/2010/main" val="2589102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Theoretical Position of Employer Branding</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Studies by Turban and Greening (1996) that has considerable relevance to employer branding </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programmes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is the finding that when </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organisations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were rated higher on a full range of socially responsible features (community and employee relations, environmental policies, product quality and treatment of minority groups).</a:t>
            </a: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indent="0">
              <a:buNone/>
            </a:pPr>
            <a:endParaRPr lang="en-GB" dirty="0"/>
          </a:p>
        </p:txBody>
      </p:sp>
    </p:spTree>
    <p:extLst>
      <p:ext uri="{BB962C8B-B14F-4D97-AF65-F5344CB8AC3E}">
        <p14:creationId xmlns:p14="http://schemas.microsoft.com/office/powerpoint/2010/main" val="42129660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Theoretical Position of Employer Branding</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Cable and Turban (2003) completed studies which showed the importance of company reputation in increasing the likelihood of potential applicants applying for a job at the </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organisation</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p>
          <a:p>
            <a:pP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Results from those studies suggested that job seekers’ reputation perceptions affected job pursuit because (a) individuals use reputation as a signal about job attributes, and (b) reputation affects the pride that individuals expect from </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organisational</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membership (Cable and Turban, 2003).</a:t>
            </a: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indent="0">
              <a:buNone/>
            </a:pPr>
            <a:endParaRPr lang="en-GB" dirty="0"/>
          </a:p>
        </p:txBody>
      </p:sp>
    </p:spTree>
    <p:extLst>
      <p:ext uri="{BB962C8B-B14F-4D97-AF65-F5344CB8AC3E}">
        <p14:creationId xmlns:p14="http://schemas.microsoft.com/office/powerpoint/2010/main" val="3949054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Employee-based Brand Equity/Internal Employer Branding</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Commonly defined:</a:t>
            </a:r>
          </a:p>
          <a:p>
            <a:pPr>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Employee-based Brand Equity (EBE) is described as a “set of employment brand assets and liabilities linked to an employment brand, its name and symbol that add to the value provided by an organisation to that organisations employees”, (Ewing, et al 2002).</a:t>
            </a:r>
          </a:p>
          <a:p>
            <a:pPr>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Internal Employer Branding -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Not to be confused with internal branding.</a:t>
            </a:r>
          </a:p>
          <a:p>
            <a:pP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Retention: Internal employer branding - branding focusing on retaining current employees as a target group.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indent="0">
              <a:buNone/>
            </a:pPr>
            <a:endParaRPr lang="en-GB" dirty="0"/>
          </a:p>
        </p:txBody>
      </p:sp>
    </p:spTree>
    <p:extLst>
      <p:ext uri="{BB962C8B-B14F-4D97-AF65-F5344CB8AC3E}">
        <p14:creationId xmlns:p14="http://schemas.microsoft.com/office/powerpoint/2010/main" val="39911347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Employer Branding Value Chain Model</a:t>
            </a:r>
            <a:endParaRPr lang="en-GB" b="1" dirty="0"/>
          </a:p>
        </p:txBody>
      </p:sp>
      <p:pic>
        <p:nvPicPr>
          <p:cNvPr id="2" name="Content Placeholder 1">
            <a:extLst>
              <a:ext uri="{FF2B5EF4-FFF2-40B4-BE49-F238E27FC236}">
                <a16:creationId xmlns:a16="http://schemas.microsoft.com/office/drawing/2014/main" id="{E5CACECD-E88E-2AE2-2CF3-C4C4110DA88D}"/>
              </a:ext>
            </a:extLst>
          </p:cNvPr>
          <p:cNvPicPr>
            <a:picLocks noGrp="1" noChangeAspect="1"/>
          </p:cNvPicPr>
          <p:nvPr>
            <p:ph idx="1"/>
          </p:nvPr>
        </p:nvPicPr>
        <p:blipFill rotWithShape="1">
          <a:blip r:embed="rId5"/>
          <a:srcRect r="7643" b="2956"/>
          <a:stretch/>
        </p:blipFill>
        <p:spPr>
          <a:xfrm>
            <a:off x="696031" y="1253331"/>
            <a:ext cx="5694378" cy="4222678"/>
          </a:xfrm>
          <a:prstGeom prst="rect">
            <a:avLst/>
          </a:prstGeom>
        </p:spPr>
      </p:pic>
    </p:spTree>
    <p:extLst>
      <p:ext uri="{BB962C8B-B14F-4D97-AF65-F5344CB8AC3E}">
        <p14:creationId xmlns:p14="http://schemas.microsoft.com/office/powerpoint/2010/main" val="16269464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349</TotalTime>
  <Words>807</Words>
  <Application>Microsoft Office PowerPoint</Application>
  <PresentationFormat>Widescreen</PresentationFormat>
  <Paragraphs>59</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Clash Display Medium</vt:lpstr>
      <vt:lpstr>Clash Display</vt:lpstr>
      <vt:lpstr>Calibri Light</vt:lpstr>
      <vt:lpstr>Arial</vt:lpstr>
      <vt:lpstr>Calibri</vt:lpstr>
      <vt:lpstr>Office Theme</vt:lpstr>
      <vt:lpstr>PowerPoint Presentation</vt:lpstr>
      <vt:lpstr>Week 3 Recap</vt:lpstr>
      <vt:lpstr>This week’s learning outcomes</vt:lpstr>
      <vt:lpstr>Theoretical Position of Employer Branding</vt:lpstr>
      <vt:lpstr>Theoretical Position of Employer Branding</vt:lpstr>
      <vt:lpstr>Theoretical Position of Employer Branding</vt:lpstr>
      <vt:lpstr>Theoretical Position of Employer Branding</vt:lpstr>
      <vt:lpstr>Employee-based Brand Equity/Internal Employer Branding</vt:lpstr>
      <vt:lpstr>Employer Branding Value Chain Model</vt:lpstr>
      <vt:lpstr>Employer Branding Value Chain Model</vt:lpstr>
      <vt:lpstr>Human Resources/Management Perspective</vt:lpstr>
      <vt:lpstr>Employer Branding Model</vt:lpstr>
      <vt:lpstr> VLOG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2431</dc:creator>
  <cp:lastModifiedBy>Lesslie Malinga</cp:lastModifiedBy>
  <cp:revision>33</cp:revision>
  <dcterms:created xsi:type="dcterms:W3CDTF">2023-04-21T12:16:35Z</dcterms:created>
  <dcterms:modified xsi:type="dcterms:W3CDTF">2025-02-16T09:51:15Z</dcterms:modified>
</cp:coreProperties>
</file>

<file path=docProps/thumbnail.jpeg>
</file>